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81" r:id="rId22"/>
    <p:sldId id="280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2B345B3-BA34-4B14-8A51-41F7C00AC799}" type="datetimeFigureOut">
              <a:rPr lang="ar-SA" smtClean="0"/>
              <a:pPr/>
              <a:t>16/01/1437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0DBDD9-A117-4285-802D-C52F92A5D5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6208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2B12097-6685-4DBD-A462-70443179482F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948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48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6CF5-84A4-41C0-A972-4A86ADACEF2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7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EA31E-510D-49C4-9A9C-AE30E42434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4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3D60A-6E8B-40B4-A46C-8604855A773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3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FDEFF-2F1D-43D2-A40C-B8A6226DFA4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08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1B2EE-3490-438A-B7EF-6B7B3EF44ED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2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04C79-8B72-49B1-9698-E460F01111E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30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CD690-E03C-4272-A444-B60A9438F34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36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D3E3D-396D-4B7C-8AFA-4BAFA4DBD9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75ED1-9555-42F2-B1F6-D829B23448D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624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EA5C9-AB17-4C9C-9A4F-F634225F563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2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CDA20-A8CA-42EA-9731-7F4C977FC29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6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843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844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844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844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844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845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srgbClr val="FFFFFF"/>
                </a:solidFill>
              </a:endParaRPr>
            </a:p>
          </p:txBody>
        </p:sp>
        <p:sp>
          <p:nvSpPr>
            <p:cNvPr id="1845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845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5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5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E32057-4567-4916-BC1F-FE1F61CE58F5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46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8320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066800"/>
            <a:ext cx="8229600" cy="29718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i="1" u="sng" dirty="0" smtClean="0">
                <a:latin typeface="Times New Roman" pitchFamily="18" charset="0"/>
                <a:cs typeface="Times New Roman" pitchFamily="18" charset="0"/>
              </a:rPr>
              <a:t>Muscles and Fascia of Pelvic Wall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5638800"/>
            <a:ext cx="4191000" cy="12192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dirty="0" smtClean="0">
                <a:latin typeface="Monotype Corsiva" pitchFamily="66" charset="0"/>
              </a:rPr>
              <a:t>	Dr. </a:t>
            </a:r>
            <a:r>
              <a:rPr lang="en-US" dirty="0" err="1" smtClean="0">
                <a:latin typeface="Monotype Corsiva" pitchFamily="66" charset="0"/>
              </a:rPr>
              <a:t>Sama-ul-Haque</a:t>
            </a:r>
            <a:endParaRPr lang="en-US" dirty="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Monotype Corsiva" pitchFamily="66" charset="0"/>
              </a:rPr>
              <a:t>    Dr. </a:t>
            </a:r>
            <a:r>
              <a:rPr lang="en-US" dirty="0" err="1" smtClean="0">
                <a:latin typeface="Monotype Corsiva" pitchFamily="66" charset="0"/>
              </a:rPr>
              <a:t>Safaa</a:t>
            </a:r>
            <a:r>
              <a:rPr lang="en-US" dirty="0" smtClean="0">
                <a:latin typeface="Monotype Corsiva" pitchFamily="66" charset="0"/>
              </a:rPr>
              <a:t> Ahmed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265681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2291" name="Picture 1028" descr="Gray's Anatomy 4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99"/>
          <a:stretch>
            <a:fillRect/>
          </a:stretch>
        </p:blipFill>
        <p:spPr bwMode="auto">
          <a:xfrm>
            <a:off x="1409700" y="914400"/>
            <a:ext cx="6324600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317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Walls</a:t>
            </a:r>
          </a:p>
        </p:txBody>
      </p:sp>
    </p:spTree>
    <p:extLst>
      <p:ext uri="{BB962C8B-B14F-4D97-AF65-F5344CB8AC3E}">
        <p14:creationId xmlns:p14="http://schemas.microsoft.com/office/powerpoint/2010/main" val="5059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838200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Diaphragm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3316" name="Picture 4" descr="Gray's Anatomy 4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9"/>
          <a:stretch>
            <a:fillRect/>
          </a:stretch>
        </p:blipFill>
        <p:spPr bwMode="auto">
          <a:xfrm>
            <a:off x="1524000" y="914400"/>
            <a:ext cx="6096000" cy="576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64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457200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Floor (Male)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5" r="37506" b="39005"/>
          <a:stretch>
            <a:fillRect/>
          </a:stretch>
        </p:blipFill>
        <p:spPr bwMode="auto">
          <a:xfrm>
            <a:off x="1077913" y="914400"/>
            <a:ext cx="6988175" cy="584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7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04800"/>
            <a:ext cx="8686800" cy="1206500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Floor (Female)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6" r="37505" b="40038"/>
          <a:stretch>
            <a:fillRect/>
          </a:stretch>
        </p:blipFill>
        <p:spPr bwMode="auto">
          <a:xfrm>
            <a:off x="1028700" y="762000"/>
            <a:ext cx="7086600" cy="59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14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" r="37505" b="37505"/>
          <a:stretch>
            <a:fillRect/>
          </a:stretch>
        </p:blipFill>
        <p:spPr bwMode="auto">
          <a:xfrm>
            <a:off x="1066800" y="762000"/>
            <a:ext cx="7010400" cy="592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04800"/>
            <a:ext cx="8686800" cy="1206500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Female Pelvic Floor (Medial view)</a:t>
            </a:r>
          </a:p>
        </p:txBody>
      </p:sp>
    </p:spTree>
    <p:extLst>
      <p:ext uri="{BB962C8B-B14F-4D97-AF65-F5344CB8AC3E}">
        <p14:creationId xmlns:p14="http://schemas.microsoft.com/office/powerpoint/2010/main" val="203415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317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Perineal Body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7412" name="Picture 4" descr="Gray's Anatomy Pictures 5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4" b="5194"/>
          <a:stretch>
            <a:fillRect/>
          </a:stretch>
        </p:blipFill>
        <p:spPr bwMode="auto">
          <a:xfrm>
            <a:off x="128588" y="1143000"/>
            <a:ext cx="8886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079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Coccygeus Muscle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3072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Origin: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Ischial spine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Insertion: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Lower end of the sacrum and coccyx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Nerve supply: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Branches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S4 and S5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Action: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Forms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small part of the pelvic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diaphragm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supports the pelvic viscera, flexes the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coccyx.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9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07988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Fascia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8229600" cy="598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4267200" y="1035050"/>
            <a:ext cx="3124200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7056438" y="1593850"/>
            <a:ext cx="1082675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7645400" y="1897063"/>
            <a:ext cx="1084263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838200" y="5740400"/>
            <a:ext cx="2454275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457200" y="4918075"/>
            <a:ext cx="2057400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2751138" y="1147763"/>
            <a:ext cx="1287462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8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Pelvic Fascia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dirty="0" smtClean="0"/>
              <a:t>Pelvic fascia </a:t>
            </a:r>
          </a:p>
          <a:p>
            <a:pPr>
              <a:defRPr/>
            </a:pPr>
            <a:r>
              <a:rPr lang="en-US" dirty="0"/>
              <a:t>L</a:t>
            </a:r>
            <a:r>
              <a:rPr lang="en-US" dirty="0" smtClean="0"/>
              <a:t>ines the pelvic walls </a:t>
            </a:r>
          </a:p>
          <a:p>
            <a:pPr>
              <a:defRPr/>
            </a:pPr>
            <a:r>
              <a:rPr lang="en-US" dirty="0"/>
              <a:t>S</a:t>
            </a:r>
            <a:r>
              <a:rPr lang="en-US" dirty="0" smtClean="0"/>
              <a:t>urrounds the bases of the pelvic viscera, </a:t>
            </a:r>
          </a:p>
          <a:p>
            <a:pPr>
              <a:defRPr/>
            </a:pPr>
            <a:r>
              <a:rPr lang="en-US" dirty="0"/>
              <a:t>F</a:t>
            </a:r>
            <a:r>
              <a:rPr lang="en-US" dirty="0" smtClean="0"/>
              <a:t>orms sheaths around blood vessels and nerves that course medially from the pelvic walls to reach the viscera in the midline.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 smtClean="0"/>
              <a:t>This pelvic fascia is a continuation of the </a:t>
            </a:r>
            <a:r>
              <a:rPr lang="en-US" dirty="0" err="1" smtClean="0"/>
              <a:t>extraperitoneal</a:t>
            </a:r>
            <a:r>
              <a:rPr lang="en-US" dirty="0" smtClean="0"/>
              <a:t> connective tissue layer found in the abdomen.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887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sarain\Desktop\ureter pics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9988" y="762000"/>
            <a:ext cx="6804025" cy="5903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07988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Fascia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5867400" y="1735138"/>
            <a:ext cx="1524000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6521450" y="2362200"/>
            <a:ext cx="1327150" cy="4572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6934200" y="3276600"/>
            <a:ext cx="1082675" cy="2825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6629400" y="5978525"/>
            <a:ext cx="1219200" cy="3810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5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sz="4000" i="1" u="sng" dirty="0" smtClean="0"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40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5213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Describe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origin, insertion, nerve supply and actions of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Piriformis,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obturator internus &amp; levator ani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Describe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pelvic fascia organization.</a:t>
            </a:r>
          </a:p>
          <a:p>
            <a:pPr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87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"/>
            <a:ext cx="8229600" cy="678180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  <a:defRPr/>
            </a:pPr>
            <a:r>
              <a:rPr lang="en-US" dirty="0" smtClean="0"/>
              <a:t>Female</a:t>
            </a:r>
          </a:p>
          <a:p>
            <a:pPr>
              <a:defRPr/>
            </a:pPr>
            <a:r>
              <a:rPr lang="en-US" dirty="0" err="1" smtClean="0"/>
              <a:t>Rectovaginal</a:t>
            </a:r>
            <a:r>
              <a:rPr lang="en-US" dirty="0" smtClean="0"/>
              <a:t> septum separates the posterior surface of the vagina from the rectum </a:t>
            </a:r>
          </a:p>
          <a:p>
            <a:pPr>
              <a:defRPr/>
            </a:pPr>
            <a:r>
              <a:rPr lang="en-US" dirty="0" smtClean="0">
                <a:solidFill>
                  <a:srgbClr val="00B0F0"/>
                </a:solidFill>
              </a:rPr>
              <a:t>Condensations of fascia </a:t>
            </a:r>
            <a:r>
              <a:rPr lang="en-US" dirty="0" smtClean="0"/>
              <a:t>form ligaments that extend from the cervix:</a:t>
            </a:r>
          </a:p>
          <a:p>
            <a:pPr>
              <a:defRPr/>
            </a:pPr>
            <a:r>
              <a:rPr lang="en-US" dirty="0" err="1"/>
              <a:t>P</a:t>
            </a:r>
            <a:r>
              <a:rPr lang="en-US" dirty="0" err="1" smtClean="0"/>
              <a:t>ubocervical</a:t>
            </a:r>
            <a:r>
              <a:rPr lang="en-US" dirty="0" smtClean="0"/>
              <a:t> ligament </a:t>
            </a:r>
          </a:p>
          <a:p>
            <a:pPr>
              <a:defRPr/>
            </a:pPr>
            <a:r>
              <a:rPr lang="en-US" dirty="0"/>
              <a:t>T</a:t>
            </a:r>
            <a:r>
              <a:rPr lang="en-US" dirty="0" smtClean="0"/>
              <a:t>ransverse cervical or (cardinal ligament),</a:t>
            </a:r>
          </a:p>
          <a:p>
            <a:pPr>
              <a:defRPr/>
            </a:pPr>
            <a:r>
              <a:rPr lang="en-US" dirty="0" err="1"/>
              <a:t>U</a:t>
            </a:r>
            <a:r>
              <a:rPr lang="en-US" dirty="0" err="1" smtClean="0"/>
              <a:t>terosacral</a:t>
            </a:r>
            <a:r>
              <a:rPr lang="en-US" dirty="0" smtClean="0"/>
              <a:t> </a:t>
            </a:r>
            <a:r>
              <a:rPr lang="en-US" dirty="0" smtClean="0"/>
              <a:t>ligament.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858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Click to view full size">
            <a:hlinkClick r:id=""/>
          </p:cNvPr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srgbClr val="FFFFFF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"/>
            <a:ext cx="70866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585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705600"/>
          </a:xfrm>
        </p:spPr>
        <p:txBody>
          <a:bodyPr/>
          <a:lstStyle/>
          <a:p>
            <a:r>
              <a:rPr lang="en-US" dirty="0"/>
              <a:t>Male </a:t>
            </a:r>
          </a:p>
          <a:p>
            <a:r>
              <a:rPr lang="en-US" dirty="0"/>
              <a:t> Condensation of fascia around the anterior and lateral region of the prostate (prostatic fascia) </a:t>
            </a:r>
          </a:p>
          <a:p>
            <a:r>
              <a:rPr lang="en-US" dirty="0" err="1"/>
              <a:t>Rectovesical</a:t>
            </a:r>
            <a:r>
              <a:rPr lang="en-US" dirty="0"/>
              <a:t> septum, which separates the posterior surface of the prostate and base of the bladder from the rectum.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94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382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8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2136775"/>
            <a:ext cx="8229600" cy="1139825"/>
          </a:xfrm>
        </p:spPr>
        <p:txBody>
          <a:bodyPr/>
          <a:lstStyle/>
          <a:p>
            <a:r>
              <a:rPr lang="en-US" sz="5400" smtClean="0">
                <a:effectLst/>
                <a:latin typeface="Times New Roman" pitchFamily="18" charset="0"/>
                <a:cs typeface="Times New Roman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99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317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Walls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839200" cy="4683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Anterior pelvic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wall: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ormed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primarily by the bodies and rami of </a:t>
            </a: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the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pubic bones and the pubic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Symphysis</a:t>
            </a:r>
          </a:p>
          <a:p>
            <a:pPr>
              <a:defRPr/>
            </a:pP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Lateral pelvic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walls: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Formed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by the hip bones and the </a:t>
            </a:r>
            <a:r>
              <a:rPr lang="en-US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obturator </a:t>
            </a:r>
            <a:endParaRPr lang="en-US" dirty="0" smtClean="0"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 internus muscles: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Origin: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Proximal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surface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ilium &amp; ischium;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obturator membrane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Insertion: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Greater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trochanter of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femur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23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96200" cy="3048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effectLst/>
                <a:latin typeface="Times New Roman" pitchFamily="18" charset="0"/>
                <a:cs typeface="Times New Roman" pitchFamily="18" charset="0"/>
              </a:rPr>
              <a:t>Obturator Internus Muscle</a:t>
            </a:r>
            <a:endParaRPr lang="en-US" sz="29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148" name="Picture 5" descr="C:\Users\ssarain\Desktop\Grey,s pics pelvis\C9780443069529-005-f00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9"/>
          <a:stretch>
            <a:fillRect/>
          </a:stretch>
        </p:blipFill>
        <p:spPr bwMode="auto">
          <a:xfrm>
            <a:off x="495300" y="914400"/>
            <a:ext cx="8153400" cy="577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79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Posterior Pelvic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Wall: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Formed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sacrum, coccyx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, adjacent </a:t>
            </a: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parts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ilia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, Sacroiliac joints and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Piriformis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 muscle: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Origin: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Pelvic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surface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aseline="30000" dirty="0"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sacral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segments, superior margin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 greater sciatic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notch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sacrotuberous ligament.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Insertion: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Greater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trochanter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femur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317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Walls </a:t>
            </a:r>
          </a:p>
        </p:txBody>
      </p:sp>
    </p:spTree>
    <p:extLst>
      <p:ext uri="{BB962C8B-B14F-4D97-AF65-F5344CB8AC3E}">
        <p14:creationId xmlns:p14="http://schemas.microsoft.com/office/powerpoint/2010/main" val="423727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195" name="Picture 4" descr="Gray's Anatomy 47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8"/>
          <a:stretch>
            <a:fillRect/>
          </a:stretch>
        </p:blipFill>
        <p:spPr bwMode="auto">
          <a:xfrm>
            <a:off x="685800" y="990600"/>
            <a:ext cx="7772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317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Piriformis Muscle</a:t>
            </a:r>
          </a:p>
        </p:txBody>
      </p:sp>
    </p:spTree>
    <p:extLst>
      <p:ext uri="{BB962C8B-B14F-4D97-AF65-F5344CB8AC3E}">
        <p14:creationId xmlns:p14="http://schemas.microsoft.com/office/powerpoint/2010/main" val="34745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079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Pelvic Floor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Formed by the funnel shaped pelvic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diaphragm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Pelvic Diaphragm: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Consists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levator ani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coccygeus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muscles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their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fascia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Stretches between the pubis anteriorly and the coccyx posteriorly and from one lateral pelvic wall to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other.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1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304800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Levator Ani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4759325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Three parts</a:t>
            </a:r>
          </a:p>
          <a:p>
            <a:pPr marL="514350" indent="-51435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Pubococcygeus</a:t>
            </a:r>
          </a:p>
          <a:p>
            <a:pPr marL="514350" indent="-51435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Puborectalis</a:t>
            </a:r>
          </a:p>
          <a:p>
            <a:pPr marL="514350" indent="-51435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Iliococcygeus</a:t>
            </a:r>
            <a:endParaRPr lang="en-US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Origin: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Collectively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they run from the body of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pubis, the tendinous arch of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obturator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fascia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Ischial spine.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Insertion: 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perineal body, the coccyx, the anococcygeal ligament, the walls of the prostate or vagina, the rectum and the anal canal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3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31787"/>
          </a:xfrm>
        </p:spPr>
        <p:txBody>
          <a:bodyPr/>
          <a:lstStyle/>
          <a:p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Levator Ani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30725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Nerve supply: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Nerve to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levator ani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(S4)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Pudendal nerve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  <a:defRPr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Action: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Help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to support the pelvic viscera;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acting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 together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they raise the pelvic floor 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assist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the abdominal muscles in forced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expiration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  activities.</a:t>
            </a:r>
            <a:endParaRPr lang="en-US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2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520</Words>
  <Application>Microsoft Office PowerPoint</Application>
  <PresentationFormat>On-screen Show (4:3)</PresentationFormat>
  <Paragraphs>93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Curtain Call</vt:lpstr>
      <vt:lpstr>Muscles and Fascia of Pelvic Wall</vt:lpstr>
      <vt:lpstr>Objectives</vt:lpstr>
      <vt:lpstr>Pelvic Walls </vt:lpstr>
      <vt:lpstr>Obturator Internus Muscle</vt:lpstr>
      <vt:lpstr>Pelvic Walls </vt:lpstr>
      <vt:lpstr>Piriformis Muscle</vt:lpstr>
      <vt:lpstr>Pelvic Floor</vt:lpstr>
      <vt:lpstr>Levator Ani</vt:lpstr>
      <vt:lpstr>Levator Ani</vt:lpstr>
      <vt:lpstr>Pelvic Walls</vt:lpstr>
      <vt:lpstr>Pelvic Diaphragm</vt:lpstr>
      <vt:lpstr>Pelvic Floor (Male)</vt:lpstr>
      <vt:lpstr>Pelvic Floor (Female)</vt:lpstr>
      <vt:lpstr>Female Pelvic Floor (Medial view)</vt:lpstr>
      <vt:lpstr>Perineal Body</vt:lpstr>
      <vt:lpstr>Coccygeus Muscle</vt:lpstr>
      <vt:lpstr>Pelvic Fascia</vt:lpstr>
      <vt:lpstr>Pelvic Fascia</vt:lpstr>
      <vt:lpstr>Pelvic Fascia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and Fascia of Pelvic Wall</dc:title>
  <dc:creator>Safa Osman</dc:creator>
  <cp:lastModifiedBy>Safa Osman</cp:lastModifiedBy>
  <cp:revision>4</cp:revision>
  <dcterms:created xsi:type="dcterms:W3CDTF">2006-08-16T00:00:00Z</dcterms:created>
  <dcterms:modified xsi:type="dcterms:W3CDTF">2015-10-29T11:31:29Z</dcterms:modified>
</cp:coreProperties>
</file>